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8" r:id="rId5"/>
    <p:sldId id="289" r:id="rId6"/>
    <p:sldId id="288" r:id="rId7"/>
    <p:sldId id="276" r:id="rId8"/>
    <p:sldId id="281" r:id="rId9"/>
    <p:sldId id="291" r:id="rId10"/>
    <p:sldId id="299" r:id="rId11"/>
    <p:sldId id="300" r:id="rId12"/>
    <p:sldId id="292" r:id="rId13"/>
    <p:sldId id="279" r:id="rId14"/>
    <p:sldId id="283" r:id="rId15"/>
    <p:sldId id="284" r:id="rId16"/>
    <p:sldId id="285" r:id="rId17"/>
    <p:sldId id="271" r:id="rId18"/>
    <p:sldId id="287" r:id="rId19"/>
    <p:sldId id="263" r:id="rId20"/>
    <p:sldId id="290" r:id="rId21"/>
    <p:sldId id="286" r:id="rId22"/>
    <p:sldId id="294" r:id="rId23"/>
    <p:sldId id="295" r:id="rId24"/>
    <p:sldId id="296" r:id="rId25"/>
    <p:sldId id="297" r:id="rId26"/>
    <p:sldId id="298" r:id="rId27"/>
    <p:sldId id="293" r:id="rId28"/>
    <p:sldId id="267" r:id="rId29"/>
    <p:sldId id="280" r:id="rId30"/>
    <p:sldId id="275" r:id="rId31"/>
    <p:sldId id="259" r:id="rId32"/>
    <p:sldId id="269" r:id="rId33"/>
    <p:sldId id="270" r:id="rId34"/>
    <p:sldId id="272" r:id="rId35"/>
    <p:sldId id="27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749ED1"/>
    <a:srgbClr val="F9FCFE"/>
    <a:srgbClr val="FFFFFF"/>
    <a:srgbClr val="F2F0F0"/>
    <a:srgbClr val="FFD579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6176810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76D7EC6-B6B2-BF43-B306-D76A662B0B9F}"/>
              </a:ext>
            </a:extLst>
          </p:cNvPr>
          <p:cNvSpPr/>
          <p:nvPr/>
        </p:nvSpPr>
        <p:spPr>
          <a:xfrm>
            <a:off x="7147908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396E083-36C0-8544-8656-54043D0ACD8F}"/>
              </a:ext>
            </a:extLst>
          </p:cNvPr>
          <p:cNvSpPr/>
          <p:nvPr/>
        </p:nvSpPr>
        <p:spPr>
          <a:xfrm>
            <a:off x="6912339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8F851-A847-8C48-9FCA-DBF4E6FFAE19}"/>
              </a:ext>
            </a:extLst>
          </p:cNvPr>
          <p:cNvSpPr/>
          <p:nvPr/>
        </p:nvSpPr>
        <p:spPr>
          <a:xfrm>
            <a:off x="6689917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9B2C7DC-0D62-A245-9550-F6C58459EAB1}"/>
              </a:ext>
            </a:extLst>
          </p:cNvPr>
          <p:cNvSpPr/>
          <p:nvPr/>
        </p:nvSpPr>
        <p:spPr>
          <a:xfrm rot="20067578" flipH="1">
            <a:off x="9664227" y="4546207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BAE1DA0-01C5-4F45-B4B6-BAD0E4F8731F}"/>
              </a:ext>
            </a:extLst>
          </p:cNvPr>
          <p:cNvSpPr/>
          <p:nvPr/>
        </p:nvSpPr>
        <p:spPr>
          <a:xfrm rot="1532422">
            <a:off x="7215226" y="4546208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F56594B6-42B0-F045-B8CB-4F3D26DAC74C}"/>
              </a:ext>
            </a:extLst>
          </p:cNvPr>
          <p:cNvSpPr/>
          <p:nvPr/>
        </p:nvSpPr>
        <p:spPr>
          <a:xfrm>
            <a:off x="6432602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7F681B5-18FA-C943-A7BC-E4A2F5289B0C}"/>
              </a:ext>
            </a:extLst>
          </p:cNvPr>
          <p:cNvSpPr/>
          <p:nvPr/>
        </p:nvSpPr>
        <p:spPr>
          <a:xfrm>
            <a:off x="7969067" y="4359980"/>
            <a:ext cx="1707915" cy="381106"/>
          </a:xfrm>
          <a:prstGeom prst="cube">
            <a:avLst>
              <a:gd name="adj" fmla="val 4386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0BC5D7FF-2929-6743-B89F-20C9CC2DFA3B}"/>
              </a:ext>
            </a:extLst>
          </p:cNvPr>
          <p:cNvSpPr/>
          <p:nvPr/>
        </p:nvSpPr>
        <p:spPr>
          <a:xfrm>
            <a:off x="9919940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BA14D56-73A7-F447-B1E5-237F58687EA6}"/>
              </a:ext>
            </a:extLst>
          </p:cNvPr>
          <p:cNvSpPr/>
          <p:nvPr/>
        </p:nvSpPr>
        <p:spPr>
          <a:xfrm>
            <a:off x="9684371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F8A917-CF08-D840-BAB9-1A85B8019EF0}"/>
              </a:ext>
            </a:extLst>
          </p:cNvPr>
          <p:cNvSpPr/>
          <p:nvPr/>
        </p:nvSpPr>
        <p:spPr>
          <a:xfrm>
            <a:off x="9461949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B40C87C4-B992-A44D-8831-74E1FDDCA4A5}"/>
              </a:ext>
            </a:extLst>
          </p:cNvPr>
          <p:cNvSpPr/>
          <p:nvPr/>
        </p:nvSpPr>
        <p:spPr>
          <a:xfrm>
            <a:off x="9204634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3FE2F-34C2-8544-AA05-5382620F65B6}"/>
              </a:ext>
            </a:extLst>
          </p:cNvPr>
          <p:cNvSpPr txBox="1"/>
          <p:nvPr/>
        </p:nvSpPr>
        <p:spPr>
          <a:xfrm>
            <a:off x="8127608" y="437563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763A12-8134-EF4A-8A5D-6C0B560CE16E}"/>
              </a:ext>
            </a:extLst>
          </p:cNvPr>
          <p:cNvSpPr/>
          <p:nvPr/>
        </p:nvSpPr>
        <p:spPr>
          <a:xfrm>
            <a:off x="545179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D9A01FC-99CE-6745-88FB-40038DF4584D}"/>
              </a:ext>
            </a:extLst>
          </p:cNvPr>
          <p:cNvSpPr/>
          <p:nvPr/>
        </p:nvSpPr>
        <p:spPr>
          <a:xfrm>
            <a:off x="2900680" y="3333539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120AC9-8C2A-4F4F-91D6-32F07BF67579}"/>
              </a:ext>
            </a:extLst>
          </p:cNvPr>
          <p:cNvSpPr/>
          <p:nvPr/>
        </p:nvSpPr>
        <p:spPr>
          <a:xfrm>
            <a:off x="2665111" y="2728725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734110B-436F-6745-B38A-A11E3F3AECDC}"/>
              </a:ext>
            </a:extLst>
          </p:cNvPr>
          <p:cNvSpPr/>
          <p:nvPr/>
        </p:nvSpPr>
        <p:spPr>
          <a:xfrm>
            <a:off x="2442689" y="2443682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2A87B13F-7E25-FF4F-9C77-91EA8D1A5556}"/>
              </a:ext>
            </a:extLst>
          </p:cNvPr>
          <p:cNvSpPr/>
          <p:nvPr/>
        </p:nvSpPr>
        <p:spPr>
          <a:xfrm>
            <a:off x="2185374" y="2000342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F675A2-9C1E-1945-BBBE-B3AD55F86762}"/>
              </a:ext>
            </a:extLst>
          </p:cNvPr>
          <p:cNvCxnSpPr/>
          <p:nvPr/>
        </p:nvCxnSpPr>
        <p:spPr>
          <a:xfrm>
            <a:off x="4683211" y="1951644"/>
            <a:ext cx="0" cy="2494355"/>
          </a:xfrm>
          <a:prstGeom prst="straightConnector1">
            <a:avLst/>
          </a:prstGeom>
          <a:ln w="3492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FD813B-650A-5749-A944-25E8E90002FC}"/>
              </a:ext>
            </a:extLst>
          </p:cNvPr>
          <p:cNvCxnSpPr/>
          <p:nvPr/>
        </p:nvCxnSpPr>
        <p:spPr>
          <a:xfrm>
            <a:off x="1964723" y="1951644"/>
            <a:ext cx="0" cy="2494355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17C3106-F88E-2F4B-A794-ECC079906F6D}"/>
              </a:ext>
            </a:extLst>
          </p:cNvPr>
          <p:cNvSpPr txBox="1"/>
          <p:nvPr/>
        </p:nvSpPr>
        <p:spPr>
          <a:xfrm>
            <a:off x="4836022" y="195164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10E95C-D03C-274B-A944-B5CA574E3A8B}"/>
              </a:ext>
            </a:extLst>
          </p:cNvPr>
          <p:cNvSpPr txBox="1"/>
          <p:nvPr/>
        </p:nvSpPr>
        <p:spPr>
          <a:xfrm>
            <a:off x="910467" y="3949305"/>
            <a:ext cx="112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Semantic Meaning</a:t>
            </a:r>
          </a:p>
        </p:txBody>
      </p:sp>
    </p:spTree>
    <p:extLst>
      <p:ext uri="{BB962C8B-B14F-4D97-AF65-F5344CB8AC3E}">
        <p14:creationId xmlns:p14="http://schemas.microsoft.com/office/powerpoint/2010/main" val="3650618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3643675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76D7EC6-B6B2-BF43-B306-D76A662B0B9F}"/>
              </a:ext>
            </a:extLst>
          </p:cNvPr>
          <p:cNvSpPr/>
          <p:nvPr/>
        </p:nvSpPr>
        <p:spPr>
          <a:xfrm>
            <a:off x="4614773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396E083-36C0-8544-8656-54043D0ACD8F}"/>
              </a:ext>
            </a:extLst>
          </p:cNvPr>
          <p:cNvSpPr/>
          <p:nvPr/>
        </p:nvSpPr>
        <p:spPr>
          <a:xfrm>
            <a:off x="4379204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8F851-A847-8C48-9FCA-DBF4E6FFAE19}"/>
              </a:ext>
            </a:extLst>
          </p:cNvPr>
          <p:cNvSpPr/>
          <p:nvPr/>
        </p:nvSpPr>
        <p:spPr>
          <a:xfrm>
            <a:off x="4156782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9B2C7DC-0D62-A245-9550-F6C58459EAB1}"/>
              </a:ext>
            </a:extLst>
          </p:cNvPr>
          <p:cNvSpPr/>
          <p:nvPr/>
        </p:nvSpPr>
        <p:spPr>
          <a:xfrm rot="20067578" flipH="1">
            <a:off x="7131092" y="4546207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BAE1DA0-01C5-4F45-B4B6-BAD0E4F8731F}"/>
              </a:ext>
            </a:extLst>
          </p:cNvPr>
          <p:cNvSpPr/>
          <p:nvPr/>
        </p:nvSpPr>
        <p:spPr>
          <a:xfrm rot="1532422">
            <a:off x="4682091" y="4546208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F56594B6-42B0-F045-B8CB-4F3D26DAC74C}"/>
              </a:ext>
            </a:extLst>
          </p:cNvPr>
          <p:cNvSpPr/>
          <p:nvPr/>
        </p:nvSpPr>
        <p:spPr>
          <a:xfrm>
            <a:off x="3899467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7F681B5-18FA-C943-A7BC-E4A2F5289B0C}"/>
              </a:ext>
            </a:extLst>
          </p:cNvPr>
          <p:cNvSpPr/>
          <p:nvPr/>
        </p:nvSpPr>
        <p:spPr>
          <a:xfrm>
            <a:off x="5435932" y="4359980"/>
            <a:ext cx="1707915" cy="381106"/>
          </a:xfrm>
          <a:prstGeom prst="cube">
            <a:avLst>
              <a:gd name="adj" fmla="val 4386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0BC5D7FF-2929-6743-B89F-20C9CC2DFA3B}"/>
              </a:ext>
            </a:extLst>
          </p:cNvPr>
          <p:cNvSpPr/>
          <p:nvPr/>
        </p:nvSpPr>
        <p:spPr>
          <a:xfrm>
            <a:off x="7386805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BA14D56-73A7-F447-B1E5-237F58687EA6}"/>
              </a:ext>
            </a:extLst>
          </p:cNvPr>
          <p:cNvSpPr/>
          <p:nvPr/>
        </p:nvSpPr>
        <p:spPr>
          <a:xfrm>
            <a:off x="7151236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F8A917-CF08-D840-BAB9-1A85B8019EF0}"/>
              </a:ext>
            </a:extLst>
          </p:cNvPr>
          <p:cNvSpPr/>
          <p:nvPr/>
        </p:nvSpPr>
        <p:spPr>
          <a:xfrm>
            <a:off x="6928814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B40C87C4-B992-A44D-8831-74E1FDDCA4A5}"/>
              </a:ext>
            </a:extLst>
          </p:cNvPr>
          <p:cNvSpPr/>
          <p:nvPr/>
        </p:nvSpPr>
        <p:spPr>
          <a:xfrm>
            <a:off x="6671499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3FE2F-34C2-8544-AA05-5382620F65B6}"/>
              </a:ext>
            </a:extLst>
          </p:cNvPr>
          <p:cNvSpPr txBox="1"/>
          <p:nvPr/>
        </p:nvSpPr>
        <p:spPr>
          <a:xfrm>
            <a:off x="5594473" y="437563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16032E-33D5-0C48-B8A5-9E968F9D3E2F}"/>
              </a:ext>
            </a:extLst>
          </p:cNvPr>
          <p:cNvCxnSpPr>
            <a:cxnSpLocks/>
          </p:cNvCxnSpPr>
          <p:nvPr/>
        </p:nvCxnSpPr>
        <p:spPr>
          <a:xfrm>
            <a:off x="5435932" y="3855309"/>
            <a:ext cx="1854554" cy="0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4ED4D2-18D8-D243-B746-DB67161BD4EA}"/>
              </a:ext>
            </a:extLst>
          </p:cNvPr>
          <p:cNvCxnSpPr/>
          <p:nvPr/>
        </p:nvCxnSpPr>
        <p:spPr>
          <a:xfrm>
            <a:off x="5717006" y="3198822"/>
            <a:ext cx="1292406" cy="0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BAE4E2-343D-5044-AA9F-F7B6D9E73E48}"/>
              </a:ext>
            </a:extLst>
          </p:cNvPr>
          <p:cNvCxnSpPr>
            <a:cxnSpLocks/>
          </p:cNvCxnSpPr>
          <p:nvPr/>
        </p:nvCxnSpPr>
        <p:spPr>
          <a:xfrm>
            <a:off x="5957100" y="2594008"/>
            <a:ext cx="812219" cy="0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2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61025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500925" y="3939497"/>
            <a:ext cx="9913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regular interval of points, boxes are proposed with various aspect ratios and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43F66DA-0DFF-1744-96B7-B5C09D7538EB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41E1E9C-EA88-7448-AC08-265195876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057DE4-6652-944E-8996-A08C9CF67468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796698-8446-834C-88E3-3D0BDDA7BD50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D38B2F-A613-2441-9ABA-41040ED0C0CF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79E130-ECAB-C143-B5A6-8F4FBCE48B08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3544D4-3847-3E46-B4B3-A01E276F255E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6C1C09-C0E7-844A-894E-042BBF346EA5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631BF5-C7DA-4945-987D-AF351D4519DF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484605" y="2722840"/>
            <a:ext cx="0" cy="12066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889715"/>
            <a:ext cx="7555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Regions evaluated for possible recognized objects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Scores are positive, neutral or negative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581572" y="3655929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/>
          <p:nvPr/>
        </p:nvCxnSpPr>
        <p:spPr>
          <a:xfrm flipV="1">
            <a:off x="8608760" y="3319397"/>
            <a:ext cx="583316" cy="35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64F4D7-DC92-E843-9FCD-2CF6BBAAD424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38DBE1E-A95E-F649-907E-23DD203A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70F6B1-4CFB-6B4A-B7F0-FD2173862803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CB5619-714B-304E-962C-7EB69CB64DB0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6F864F-F07A-4648-97C1-43155AD0A0B4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8B3705-C24B-7748-9F0A-D9F4E640B92D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ADEDE42-1419-CB4A-8E1A-B98BAFAD3B84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08CFB8-F1D8-2347-939F-B4594DCBD65D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814525-FF6E-584D-A4F0-AF4E976E1918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474043" y="3228120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129269" y="4500886"/>
            <a:ext cx="5673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selected region is further refined by ROI Align process in Mask R-CNN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4F7109-9670-3249-A385-7CF17E9152BA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E41DA5B-4D95-634D-8CEB-71CC4CD2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FCF538-3349-7544-B10E-34C98205BE17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1CAE1A-DAFE-6149-89DD-84E3BAC4E55C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031D3C-FA72-544B-A1DA-05A2FDEAAB65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3DC5E8-D409-1746-BA39-0E3CB0446190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5CE455-288C-4B49-B53D-D8120E1310B6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269042-9D77-1549-A64A-E4EFDB164FC4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43C8A9-F2DC-BE4A-9DCE-27BFDE7E7889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529645" y="2962926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738120" y="3919671"/>
            <a:ext cx="6361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Top scoring regions convolved to create mask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Bounding Box and Classes are output for each selected ROI.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3 network 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907158" y="1342275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622472-56D1-0048-9106-6C9008555A5A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354DBF-7EB1-5346-9EA9-2967C065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462B8E-73C4-344B-9D1E-22C60BC70E1C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8B0CB6-60C8-6F42-A35F-7B7AB0645E4D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FD314D-1E5D-7448-9BED-57F424AA2201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D7D73C-E860-C246-B146-DB087EA81E15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917159-BB0E-4042-87EA-CC9E92840235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ABA7B6-6A0A-B94F-97D3-202E7AE03865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423F71-4A82-C542-8AFF-ABB31CC21573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67517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300k prelabeled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Matterport Mask RCNN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1152395" y="1511033"/>
            <a:ext cx="9683138" cy="1319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Mask-RCNN Matterport implementation 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https://github.com/matterport/Mask_RCNN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Dataset structure in which to import the Kaggle data</a:t>
            </a:r>
          </a:p>
          <a:p>
            <a:pPr marL="285750" indent="-1619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class used for image handling and training in Keras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1F9D2-729A-CC49-A489-4C8EDA44D40C}"/>
              </a:ext>
            </a:extLst>
          </p:cNvPr>
          <p:cNvSpPr/>
          <p:nvPr/>
        </p:nvSpPr>
        <p:spPr>
          <a:xfrm>
            <a:off x="1152395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Kaggle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F3FC0-D3C4-114C-A3F9-34C3653CF106}"/>
              </a:ext>
            </a:extLst>
          </p:cNvPr>
          <p:cNvSpPr/>
          <p:nvPr/>
        </p:nvSpPr>
        <p:spPr>
          <a:xfrm>
            <a:off x="1378385" y="3509147"/>
            <a:ext cx="2279216" cy="51356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D7862-A9C4-D643-9340-E46009991438}"/>
              </a:ext>
            </a:extLst>
          </p:cNvPr>
          <p:cNvSpPr/>
          <p:nvPr/>
        </p:nvSpPr>
        <p:spPr>
          <a:xfrm>
            <a:off x="1378385" y="4197508"/>
            <a:ext cx="2279216" cy="5135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CSV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80B3A-8BBC-924E-A59B-CE7621396DB3}"/>
              </a:ext>
            </a:extLst>
          </p:cNvPr>
          <p:cNvSpPr/>
          <p:nvPr/>
        </p:nvSpPr>
        <p:spPr>
          <a:xfrm>
            <a:off x="1378385" y="4885869"/>
            <a:ext cx="2279216" cy="513567"/>
          </a:xfrm>
          <a:prstGeom prst="rect">
            <a:avLst/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 CSV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7A7ED-16C0-9B42-BA08-CFF8374E4199}"/>
              </a:ext>
            </a:extLst>
          </p:cNvPr>
          <p:cNvSpPr/>
          <p:nvPr/>
        </p:nvSpPr>
        <p:spPr>
          <a:xfrm>
            <a:off x="4565737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Matterport Mask-RCNN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D5B8B-0E1D-774F-85DD-AA25FE23DCD5}"/>
              </a:ext>
            </a:extLst>
          </p:cNvPr>
          <p:cNvSpPr/>
          <p:nvPr/>
        </p:nvSpPr>
        <p:spPr>
          <a:xfrm>
            <a:off x="4854356" y="4074862"/>
            <a:ext cx="2279216" cy="513567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DataSet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F147CA-BB79-E848-A6CD-59429B91F91D}"/>
              </a:ext>
            </a:extLst>
          </p:cNvPr>
          <p:cNvCxnSpPr/>
          <p:nvPr/>
        </p:nvCxnSpPr>
        <p:spPr>
          <a:xfrm>
            <a:off x="3880198" y="3755262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A90887-5CD0-FB46-A2F9-EFE49F49DAD4}"/>
              </a:ext>
            </a:extLst>
          </p:cNvPr>
          <p:cNvCxnSpPr>
            <a:cxnSpLocks/>
          </p:cNvCxnSpPr>
          <p:nvPr/>
        </p:nvCxnSpPr>
        <p:spPr>
          <a:xfrm flipV="1">
            <a:off x="3880198" y="4419356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D30D68-D3FB-6D48-9028-2B6F2DA98F6D}"/>
              </a:ext>
            </a:extLst>
          </p:cNvPr>
          <p:cNvCxnSpPr>
            <a:cxnSpLocks/>
          </p:cNvCxnSpPr>
          <p:nvPr/>
        </p:nvCxnSpPr>
        <p:spPr>
          <a:xfrm flipV="1">
            <a:off x="3932652" y="4335520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A6C58-1D80-CD44-AA28-A73CEC51D443}"/>
              </a:ext>
            </a:extLst>
          </p:cNvPr>
          <p:cNvSpPr/>
          <p:nvPr/>
        </p:nvSpPr>
        <p:spPr>
          <a:xfrm>
            <a:off x="7979078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Keras/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C0DE1-463F-F442-A357-482CD693FE49}"/>
              </a:ext>
            </a:extLst>
          </p:cNvPr>
          <p:cNvSpPr/>
          <p:nvPr/>
        </p:nvSpPr>
        <p:spPr>
          <a:xfrm>
            <a:off x="8267697" y="4060185"/>
            <a:ext cx="2279216" cy="513567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B13DFC-7103-4C46-901E-93FFD2BBFB04}"/>
              </a:ext>
            </a:extLst>
          </p:cNvPr>
          <p:cNvCxnSpPr>
            <a:cxnSpLocks/>
          </p:cNvCxnSpPr>
          <p:nvPr/>
        </p:nvCxnSpPr>
        <p:spPr>
          <a:xfrm flipV="1">
            <a:off x="7329942" y="4331645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4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B879-C305-5A40-8DF0-3E38B575F16F}"/>
              </a:ext>
            </a:extLst>
          </p:cNvPr>
          <p:cNvSpPr txBox="1"/>
          <p:nvPr/>
        </p:nvSpPr>
        <p:spPr>
          <a:xfrm>
            <a:off x="685960" y="991152"/>
            <a:ext cx="978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Inference is in range of 5-10 seconds per image.   Too slow for real-time segmentation.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9644-A135-824D-BAA6-01B2C321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0" y="1360484"/>
            <a:ext cx="4633025" cy="4990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2F71D-B052-634D-8752-3F752A79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85" y="1360484"/>
            <a:ext cx="4633025" cy="49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CE46B-0D3E-2540-8886-EAE33EEB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29542"/>
            <a:ext cx="6639171" cy="5072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B6316-876F-5246-B1F6-CB2102EE2E41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632336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FEA3-F137-064D-B557-4A3CD16D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7" y="1138136"/>
            <a:ext cx="6752586" cy="5116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17397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3952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RPN loss is low because we started with a pre-trained network.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3C3B6-C76B-6A44-A59C-1D7E732E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6" y="1375319"/>
            <a:ext cx="3350929" cy="2390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08909-877F-B346-8017-C0C38AF0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6" y="3998291"/>
            <a:ext cx="3350929" cy="239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C5DB11-0AB2-2248-9477-25B9DEC71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846" y="3957761"/>
            <a:ext cx="3350929" cy="239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6E5327-95AA-354A-A5F0-8B7D3B952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46" y="1375318"/>
            <a:ext cx="3350929" cy="2390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A6EB2C-5439-E043-A9E9-82833BEECB2D}"/>
              </a:ext>
            </a:extLst>
          </p:cNvPr>
          <p:cNvSpPr txBox="1"/>
          <p:nvPr/>
        </p:nvSpPr>
        <p:spPr>
          <a:xfrm>
            <a:off x="3932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loss converges at around 20 epochs.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7CFBE-7056-BC44-8C32-1586C50983B6}"/>
              </a:ext>
            </a:extLst>
          </p:cNvPr>
          <p:cNvSpPr txBox="1"/>
          <p:nvPr/>
        </p:nvSpPr>
        <p:spPr>
          <a:xfrm>
            <a:off x="6238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Loss converges in-line with ROI convergence.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3235C-69BE-F247-8AAC-07C90721A797}"/>
              </a:ext>
            </a:extLst>
          </p:cNvPr>
          <p:cNvSpPr txBox="1"/>
          <p:nvPr/>
        </p:nvSpPr>
        <p:spPr>
          <a:xfrm>
            <a:off x="6218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 boxes also converge in line with other network outputs.</a:t>
            </a:r>
          </a:p>
        </p:txBody>
      </p:sp>
    </p:spTree>
    <p:extLst>
      <p:ext uri="{BB962C8B-B14F-4D97-AF65-F5344CB8AC3E}">
        <p14:creationId xmlns:p14="http://schemas.microsoft.com/office/powerpoint/2010/main" val="133102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process so that training doesn’t converge so quickly: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use of augmentation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Regularization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 impact of using other backbone networks (ResNet101, 152, VGG, etc.)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0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440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Mask R-CNN is an ‘add-on’ to a classification model (Faster R-CNN), it is very likely we will see a bottom up segmentation architecture that addresses speed and accuracy.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training can be time consuming.  Even with sufficient resources, training times are measured in days.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Understanding how to efficiently format data and code for resource utilization are valuable skills.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may have gotten lucky by choosing a solid implementation of Mask R-CNN.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YOLACT has promise but implementation is complex.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Attempts to build and train our own network were only partially successful even after days of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9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4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01816"/>
              </p:ext>
            </p:extLst>
          </p:nvPr>
        </p:nvGraphicFramePr>
        <p:xfrm>
          <a:off x="601888" y="1401771"/>
          <a:ext cx="10546277" cy="4881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47598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datasets with small number of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53722279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PSPNet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with objects of varying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260061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imaging and fine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333742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85656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12572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12572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12572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12572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12572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12635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271729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7786825" y="5281879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8D703B-AFE8-1E41-B4C9-0EC492982920}"/>
              </a:ext>
            </a:extLst>
          </p:cNvPr>
          <p:cNvGrpSpPr/>
          <p:nvPr/>
        </p:nvGrpSpPr>
        <p:grpSpPr>
          <a:xfrm>
            <a:off x="601887" y="1490060"/>
            <a:ext cx="10731500" cy="3708400"/>
            <a:chOff x="601887" y="1490060"/>
            <a:chExt cx="10731500" cy="3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67D88-9184-2D40-8A08-AC5A2B05187E}"/>
                </a:ext>
              </a:extLst>
            </p:cNvPr>
            <p:cNvSpPr/>
            <p:nvPr/>
          </p:nvSpPr>
          <p:spPr>
            <a:xfrm>
              <a:off x="601887" y="1490060"/>
              <a:ext cx="7374794" cy="3708400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A303E8-4EF5-E541-A961-F4530F2AECA8}"/>
                </a:ext>
              </a:extLst>
            </p:cNvPr>
            <p:cNvSpPr/>
            <p:nvPr/>
          </p:nvSpPr>
          <p:spPr>
            <a:xfrm>
              <a:off x="8031890" y="1490060"/>
              <a:ext cx="3264425" cy="3708400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8192529" y="1598145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94C4B1B-E02F-7D47-ACE7-A016E68E518D}"/>
                </a:ext>
              </a:extLst>
            </p:cNvPr>
            <p:cNvSpPr/>
            <p:nvPr/>
          </p:nvSpPr>
          <p:spPr>
            <a:xfrm>
              <a:off x="9417132" y="2470068"/>
              <a:ext cx="1879183" cy="124690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7FF4AE-CFCD-4245-97A3-0DA339C0E081}"/>
                </a:ext>
              </a:extLst>
            </p:cNvPr>
            <p:cNvSpPr txBox="1"/>
            <p:nvPr/>
          </p:nvSpPr>
          <p:spPr>
            <a:xfrm>
              <a:off x="9473380" y="2239902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260BE8-D954-1245-B23A-EA1A541E4BF6}"/>
                </a:ext>
              </a:extLst>
            </p:cNvPr>
            <p:cNvSpPr txBox="1"/>
            <p:nvPr/>
          </p:nvSpPr>
          <p:spPr>
            <a:xfrm>
              <a:off x="9561481" y="3738846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15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80344"/>
            <a:ext cx="10695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Size reduction has 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Outputs from pyramid levels shared with decoding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2915051" y="3722309"/>
            <a:ext cx="4826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ResNet50 as backbone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FAE924-3453-7343-AE27-3F61CC963DD7}"/>
              </a:ext>
            </a:extLst>
          </p:cNvPr>
          <p:cNvGrpSpPr/>
          <p:nvPr/>
        </p:nvGrpSpPr>
        <p:grpSpPr>
          <a:xfrm>
            <a:off x="601887" y="1087237"/>
            <a:ext cx="8161574" cy="2423569"/>
            <a:chOff x="601887" y="1087237"/>
            <a:chExt cx="8161574" cy="242356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A612AA8-3743-C144-A6C9-1F1BC3BF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087237"/>
              <a:ext cx="8161574" cy="2423569"/>
            </a:xfrm>
            <a:prstGeom prst="rect">
              <a:avLst/>
            </a:prstGeom>
            <a:noFill/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18B6ED8-3607-784E-AD6F-5F4D6A3E486B}"/>
                </a:ext>
              </a:extLst>
            </p:cNvPr>
            <p:cNvSpPr/>
            <p:nvPr/>
          </p:nvSpPr>
          <p:spPr>
            <a:xfrm>
              <a:off x="601887" y="1087237"/>
              <a:ext cx="5608715" cy="2423569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DDED6D-C8FE-544E-AD91-321234429A3F}"/>
                </a:ext>
              </a:extLst>
            </p:cNvPr>
            <p:cNvSpPr txBox="1"/>
            <p:nvPr/>
          </p:nvSpPr>
          <p:spPr>
            <a:xfrm>
              <a:off x="745584" y="1149799"/>
              <a:ext cx="125716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295E67B-6EC9-EF49-BBC2-C5356787BFFE}"/>
                </a:ext>
              </a:extLst>
            </p:cNvPr>
            <p:cNvSpPr/>
            <p:nvPr/>
          </p:nvSpPr>
          <p:spPr>
            <a:xfrm>
              <a:off x="6252590" y="1087237"/>
              <a:ext cx="2482677" cy="2423569"/>
            </a:xfrm>
            <a:prstGeom prst="rect">
              <a:avLst/>
            </a:prstGeom>
            <a:noFill/>
            <a:ln w="730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B4D880-C059-AA44-B7CD-468BA9ED0EFC}"/>
                </a:ext>
              </a:extLst>
            </p:cNvPr>
            <p:cNvSpPr txBox="1"/>
            <p:nvPr/>
          </p:nvSpPr>
          <p:spPr>
            <a:xfrm>
              <a:off x="6374760" y="1157874"/>
              <a:ext cx="1215711" cy="24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B42AC6-EB2A-8D46-AEB9-E79623BA3ED6}"/>
                </a:ext>
              </a:extLst>
            </p:cNvPr>
            <p:cNvSpPr/>
            <p:nvPr/>
          </p:nvSpPr>
          <p:spPr>
            <a:xfrm>
              <a:off x="7306101" y="1727706"/>
              <a:ext cx="1429166" cy="814898"/>
            </a:xfrm>
            <a:prstGeom prst="rect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A0359F-92FE-E146-9BE5-2655D95DFF23}"/>
                </a:ext>
              </a:extLst>
            </p:cNvPr>
            <p:cNvSpPr txBox="1"/>
            <p:nvPr/>
          </p:nvSpPr>
          <p:spPr>
            <a:xfrm>
              <a:off x="7212691" y="1538373"/>
              <a:ext cx="14414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E5E8DF-AF27-4D46-A697-E90F42B43C4E}"/>
                </a:ext>
              </a:extLst>
            </p:cNvPr>
            <p:cNvSpPr txBox="1"/>
            <p:nvPr/>
          </p:nvSpPr>
          <p:spPr>
            <a:xfrm>
              <a:off x="7221327" y="2537441"/>
              <a:ext cx="1269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/>
          <p:nvPr/>
        </p:nvCxnSpPr>
        <p:spPr>
          <a:xfrm flipV="1">
            <a:off x="1470454" y="3241231"/>
            <a:ext cx="0" cy="9391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2E102-4E89-5741-917F-4A72D4376EC7}"/>
              </a:ext>
            </a:extLst>
          </p:cNvPr>
          <p:cNvGrpSpPr/>
          <p:nvPr/>
        </p:nvGrpSpPr>
        <p:grpSpPr>
          <a:xfrm>
            <a:off x="8616928" y="3241231"/>
            <a:ext cx="3115893" cy="1076297"/>
            <a:chOff x="3483460" y="4008328"/>
            <a:chExt cx="5513541" cy="1904496"/>
          </a:xfrm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9E8ADA99-683A-B44B-AFFB-77CB145A14C9}"/>
                </a:ext>
              </a:extLst>
            </p:cNvPr>
            <p:cNvSpPr/>
            <p:nvPr/>
          </p:nvSpPr>
          <p:spPr>
            <a:xfrm>
              <a:off x="3942749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760BF8D0-2CCF-C248-9C99-0C2BDBD3215F}"/>
                </a:ext>
              </a:extLst>
            </p:cNvPr>
            <p:cNvSpPr/>
            <p:nvPr/>
          </p:nvSpPr>
          <p:spPr>
            <a:xfrm>
              <a:off x="3731894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F6DAE50-6932-DE44-85E0-BB754D942B98}"/>
                </a:ext>
              </a:extLst>
            </p:cNvPr>
            <p:cNvSpPr/>
            <p:nvPr/>
          </p:nvSpPr>
          <p:spPr>
            <a:xfrm>
              <a:off x="3547135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8BF72744-AAE6-E14D-8FAC-CB0EC029D32C}"/>
                </a:ext>
              </a:extLst>
            </p:cNvPr>
            <p:cNvSpPr/>
            <p:nvPr/>
          </p:nvSpPr>
          <p:spPr>
            <a:xfrm>
              <a:off x="3483460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BBC51C0-1DBB-9044-B130-38014C553DD7}"/>
                </a:ext>
              </a:extLst>
            </p:cNvPr>
            <p:cNvSpPr/>
            <p:nvPr/>
          </p:nvSpPr>
          <p:spPr>
            <a:xfrm>
              <a:off x="7013714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4C77B631-0CB2-CE46-BC9F-45A4B4478F16}"/>
                </a:ext>
              </a:extLst>
            </p:cNvPr>
            <p:cNvSpPr/>
            <p:nvPr/>
          </p:nvSpPr>
          <p:spPr>
            <a:xfrm>
              <a:off x="6802859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F3B0A8E-2426-1949-B1FE-31AF7DB62028}"/>
                </a:ext>
              </a:extLst>
            </p:cNvPr>
            <p:cNvSpPr/>
            <p:nvPr/>
          </p:nvSpPr>
          <p:spPr>
            <a:xfrm>
              <a:off x="6618100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AA81537A-607D-B04E-850F-D87538E35C61}"/>
                </a:ext>
              </a:extLst>
            </p:cNvPr>
            <p:cNvSpPr/>
            <p:nvPr/>
          </p:nvSpPr>
          <p:spPr>
            <a:xfrm>
              <a:off x="6554425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175A3F5-A581-494A-87AE-15DB1B956893}"/>
                </a:ext>
              </a:extLst>
            </p:cNvPr>
            <p:cNvSpPr/>
            <p:nvPr/>
          </p:nvSpPr>
          <p:spPr>
            <a:xfrm>
              <a:off x="5185350" y="5625323"/>
              <a:ext cx="1505190" cy="2875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DF89E10-3772-754A-8850-AC495245AF03}"/>
                </a:ext>
              </a:extLst>
            </p:cNvPr>
            <p:cNvSpPr/>
            <p:nvPr/>
          </p:nvSpPr>
          <p:spPr>
            <a:xfrm rot="20067578" flipH="1">
              <a:off x="6791936" y="5595419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B33FC30-25AB-3949-8BB4-9366D8A6A146}"/>
                </a:ext>
              </a:extLst>
            </p:cNvPr>
            <p:cNvSpPr/>
            <p:nvPr/>
          </p:nvSpPr>
          <p:spPr>
            <a:xfrm rot="1532422">
              <a:off x="4490358" y="5557840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9192134" y="2745113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823450-3742-CD42-BF2C-14A0BA3EE578}"/>
              </a:ext>
            </a:extLst>
          </p:cNvPr>
          <p:cNvGrpSpPr/>
          <p:nvPr/>
        </p:nvGrpSpPr>
        <p:grpSpPr>
          <a:xfrm>
            <a:off x="3483460" y="4008328"/>
            <a:ext cx="5513541" cy="1904496"/>
            <a:chOff x="3483460" y="4008328"/>
            <a:chExt cx="5513541" cy="1904496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75229923-3DA8-F942-8845-2ED566D09543}"/>
                </a:ext>
              </a:extLst>
            </p:cNvPr>
            <p:cNvSpPr/>
            <p:nvPr/>
          </p:nvSpPr>
          <p:spPr>
            <a:xfrm>
              <a:off x="3942749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8011BE01-37CF-AE43-B6D2-D09736695BF1}"/>
                </a:ext>
              </a:extLst>
            </p:cNvPr>
            <p:cNvSpPr/>
            <p:nvPr/>
          </p:nvSpPr>
          <p:spPr>
            <a:xfrm>
              <a:off x="3731894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8922207D-A958-1D42-9417-BAE15443B4E3}"/>
                </a:ext>
              </a:extLst>
            </p:cNvPr>
            <p:cNvSpPr/>
            <p:nvPr/>
          </p:nvSpPr>
          <p:spPr>
            <a:xfrm>
              <a:off x="3547135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27FEDA70-77F5-F449-8CFA-1CA05D29B2CF}"/>
                </a:ext>
              </a:extLst>
            </p:cNvPr>
            <p:cNvSpPr/>
            <p:nvPr/>
          </p:nvSpPr>
          <p:spPr>
            <a:xfrm>
              <a:off x="3483460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163468C2-1192-C148-BB5C-C9316D4F88DB}"/>
                </a:ext>
              </a:extLst>
            </p:cNvPr>
            <p:cNvSpPr/>
            <p:nvPr/>
          </p:nvSpPr>
          <p:spPr>
            <a:xfrm>
              <a:off x="7013714" y="5214275"/>
              <a:ext cx="847594" cy="139092"/>
            </a:xfrm>
            <a:prstGeom prst="parallelogram">
              <a:avLst>
                <a:gd name="adj" fmla="val 111408"/>
              </a:avLst>
            </a:prstGeom>
            <a:solidFill>
              <a:srgbClr val="FFD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C5720D6E-ECD2-E54C-A9FC-496C1ECC5005}"/>
                </a:ext>
              </a:extLst>
            </p:cNvPr>
            <p:cNvSpPr/>
            <p:nvPr/>
          </p:nvSpPr>
          <p:spPr>
            <a:xfrm>
              <a:off x="6802859" y="4878761"/>
              <a:ext cx="1419616" cy="259336"/>
            </a:xfrm>
            <a:prstGeom prst="parallelogram">
              <a:avLst>
                <a:gd name="adj" fmla="val 111408"/>
              </a:avLst>
            </a:prstGeom>
            <a:solidFill>
              <a:srgbClr val="749E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D355A9C-2469-2143-A804-64AF83D76E22}"/>
                </a:ext>
              </a:extLst>
            </p:cNvPr>
            <p:cNvSpPr/>
            <p:nvPr/>
          </p:nvSpPr>
          <p:spPr>
            <a:xfrm>
              <a:off x="6618100" y="4485338"/>
              <a:ext cx="1939446" cy="318267"/>
            </a:xfrm>
            <a:prstGeom prst="parallelogram">
              <a:avLst>
                <a:gd name="adj" fmla="val 111408"/>
              </a:avLst>
            </a:prstGeom>
            <a:solidFill>
              <a:srgbClr val="D88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41358C1-6D29-B646-93F6-A4FFDDB94B61}"/>
                </a:ext>
              </a:extLst>
            </p:cNvPr>
            <p:cNvSpPr/>
            <p:nvPr/>
          </p:nvSpPr>
          <p:spPr>
            <a:xfrm>
              <a:off x="6554425" y="4008328"/>
              <a:ext cx="2442576" cy="400832"/>
            </a:xfrm>
            <a:prstGeom prst="parallelogram">
              <a:avLst>
                <a:gd name="adj" fmla="val 11140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D799B5D-1C3F-F44F-B794-1519B634E9DF}"/>
                </a:ext>
              </a:extLst>
            </p:cNvPr>
            <p:cNvCxnSpPr>
              <a:cxnSpLocks/>
            </p:cNvCxnSpPr>
            <p:nvPr/>
          </p:nvCxnSpPr>
          <p:spPr>
            <a:xfrm>
              <a:off x="5047989" y="5321399"/>
              <a:ext cx="185507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6B1316A-269D-834D-BE3A-B8524F79FC0E}"/>
                </a:ext>
              </a:extLst>
            </p:cNvPr>
            <p:cNvCxnSpPr/>
            <p:nvPr/>
          </p:nvCxnSpPr>
          <p:spPr>
            <a:xfrm>
              <a:off x="5274071" y="5001724"/>
              <a:ext cx="1402915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0800910-BF39-6E4D-9E37-45ED211C0038}"/>
                </a:ext>
              </a:extLst>
            </p:cNvPr>
            <p:cNvCxnSpPr>
              <a:cxnSpLocks/>
            </p:cNvCxnSpPr>
            <p:nvPr/>
          </p:nvCxnSpPr>
          <p:spPr>
            <a:xfrm>
              <a:off x="5417507" y="4682049"/>
              <a:ext cx="1116042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4BAE75-3075-0545-B5C0-4648AEE25059}"/>
                </a:ext>
              </a:extLst>
            </p:cNvPr>
            <p:cNvSpPr/>
            <p:nvPr/>
          </p:nvSpPr>
          <p:spPr>
            <a:xfrm>
              <a:off x="5185350" y="5625323"/>
              <a:ext cx="1505190" cy="2875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Encoding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0007B3-A171-3947-A1D6-96DD9D2C086D}"/>
                </a:ext>
              </a:extLst>
            </p:cNvPr>
            <p:cNvSpPr/>
            <p:nvPr/>
          </p:nvSpPr>
          <p:spPr>
            <a:xfrm rot="20067578" flipH="1">
              <a:off x="6791936" y="5595419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FA60001-8108-944E-8B40-FD7609F7A434}"/>
                </a:ext>
              </a:extLst>
            </p:cNvPr>
            <p:cNvSpPr/>
            <p:nvPr/>
          </p:nvSpPr>
          <p:spPr>
            <a:xfrm rot="1532422">
              <a:off x="4490358" y="5557840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5991</TotalTime>
  <Words>1471</Words>
  <Application>Microsoft Macintosh PowerPoint</Application>
  <PresentationFormat>Widescreen</PresentationFormat>
  <Paragraphs>329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 Unicode MS</vt:lpstr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82</cp:revision>
  <dcterms:created xsi:type="dcterms:W3CDTF">2019-11-16T12:40:54Z</dcterms:created>
  <dcterms:modified xsi:type="dcterms:W3CDTF">2019-12-14T02:06:30Z</dcterms:modified>
</cp:coreProperties>
</file>